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0" r:id="rId4"/>
    <p:sldId id="269" r:id="rId5"/>
    <p:sldId id="261" r:id="rId6"/>
    <p:sldId id="275" r:id="rId7"/>
    <p:sldId id="271" r:id="rId8"/>
    <p:sldId id="276" r:id="rId9"/>
    <p:sldId id="272"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C8114C-7C6F-41BA-85C0-778EEE0B2CEF}">
          <p14:sldIdLst/>
        </p14:section>
        <p14:section name="Untitled Section" id="{E2F5C0D0-E4D0-4178-B6C5-B2D15E5D2530}">
          <p14:sldIdLst>
            <p14:sldId id="266"/>
            <p14:sldId id="267"/>
            <p14:sldId id="260"/>
            <p14:sldId id="269"/>
            <p14:sldId id="261"/>
            <p14:sldId id="275"/>
            <p14:sldId id="271"/>
            <p14:sldId id="276"/>
            <p14:sldId id="272"/>
            <p14:sldId id="27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36"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ink/ink1.xml><?xml version="1.0" encoding="utf-8"?>
<inkml:ink xmlns:inkml="http://www.w3.org/2003/InkML">
  <inkml:definitions/>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6CC50FD-8854-4219-BBB5-AB599BEC7004}" type="datetimeFigureOut">
              <a:rPr lang="en-AU" smtClean="0"/>
              <a:t>8/08/20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125124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6CC50FD-8854-4219-BBB5-AB599BEC7004}" type="datetimeFigureOut">
              <a:rPr lang="en-AU" smtClean="0"/>
              <a:t>8/08/20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58812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6CC50FD-8854-4219-BBB5-AB599BEC7004}" type="datetimeFigureOut">
              <a:rPr lang="en-AU" smtClean="0"/>
              <a:t>8/08/20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115361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6CC50FD-8854-4219-BBB5-AB599BEC7004}" type="datetimeFigureOut">
              <a:rPr lang="en-AU" smtClean="0"/>
              <a:t>8/08/20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362919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CC50FD-8854-4219-BBB5-AB599BEC7004}" type="datetimeFigureOut">
              <a:rPr lang="en-AU" smtClean="0"/>
              <a:t>8/08/20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332702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6CC50FD-8854-4219-BBB5-AB599BEC7004}" type="datetimeFigureOut">
              <a:rPr lang="en-AU" smtClean="0"/>
              <a:t>8/08/20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244088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6CC50FD-8854-4219-BBB5-AB599BEC7004}" type="datetimeFigureOut">
              <a:rPr lang="en-AU" smtClean="0"/>
              <a:t>8/08/20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149373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6CC50FD-8854-4219-BBB5-AB599BEC7004}" type="datetimeFigureOut">
              <a:rPr lang="en-AU" smtClean="0"/>
              <a:t>8/08/20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360425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C50FD-8854-4219-BBB5-AB599BEC7004}" type="datetimeFigureOut">
              <a:rPr lang="en-AU" smtClean="0"/>
              <a:t>8/08/20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269755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CC50FD-8854-4219-BBB5-AB599BEC7004}" type="datetimeFigureOut">
              <a:rPr lang="en-AU" smtClean="0"/>
              <a:t>8/08/20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206708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CC50FD-8854-4219-BBB5-AB599BEC7004}" type="datetimeFigureOut">
              <a:rPr lang="en-AU" smtClean="0"/>
              <a:t>8/08/20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E0D7D9-B973-4921-8D85-A570CC5AD35E}" type="slidenum">
              <a:rPr lang="en-AU" smtClean="0"/>
              <a:t>‹#›</a:t>
            </a:fld>
            <a:endParaRPr lang="en-AU"/>
          </a:p>
        </p:txBody>
      </p:sp>
    </p:spTree>
    <p:extLst>
      <p:ext uri="{BB962C8B-B14F-4D97-AF65-F5344CB8AC3E}">
        <p14:creationId xmlns:p14="http://schemas.microsoft.com/office/powerpoint/2010/main" val="2109821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C50FD-8854-4219-BBB5-AB599BEC7004}" type="datetimeFigureOut">
              <a:rPr lang="en-AU" smtClean="0"/>
              <a:t>8/08/20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0D7D9-B973-4921-8D85-A570CC5AD35E}" type="slidenum">
              <a:rPr lang="en-AU" smtClean="0"/>
              <a:t>‹#›</a:t>
            </a:fld>
            <a:endParaRPr lang="en-AU"/>
          </a:p>
        </p:txBody>
      </p:sp>
    </p:spTree>
    <p:extLst>
      <p:ext uri="{BB962C8B-B14F-4D97-AF65-F5344CB8AC3E}">
        <p14:creationId xmlns:p14="http://schemas.microsoft.com/office/powerpoint/2010/main" val="2463763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hyperlink" Target="https://www.planning.act.gov.au/__data/assets/pdf_file/0006/1190895/DRAFT-EIS-201700053-01.pdf" TargetMode="External"/><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s://www.tigerwaste.com.au/waste-transfer-station/" TargetMode="External"/><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 Id="rId3" Type="http://schemas.openxmlformats.org/officeDocument/2006/relationships/image" Target="cid:image004.jpg@01D4B670.D201C2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B206DFC-60AE-4B34-8D43-DB34D486B7D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43467" y="798152"/>
            <a:ext cx="10905066" cy="5261694"/>
          </a:xfrm>
          <a:prstGeom prst="rect">
            <a:avLst/>
          </a:prstGeom>
          <a:noFill/>
        </p:spPr>
      </p:pic>
      <p:sp>
        <p:nvSpPr>
          <p:cNvPr id="3" name="TextBox 2">
            <a:extLst>
              <a:ext uri="{FF2B5EF4-FFF2-40B4-BE49-F238E27FC236}">
                <a16:creationId xmlns="" xmlns:a16="http://schemas.microsoft.com/office/drawing/2014/main" id="{45A443D7-88DD-45B5-8E91-764AEF28F9F9}"/>
              </a:ext>
            </a:extLst>
          </p:cNvPr>
          <p:cNvSpPr txBox="1"/>
          <p:nvPr/>
        </p:nvSpPr>
        <p:spPr>
          <a:xfrm>
            <a:off x="449179" y="497305"/>
            <a:ext cx="1712969" cy="307777"/>
          </a:xfrm>
          <a:prstGeom prst="rect">
            <a:avLst/>
          </a:prstGeom>
          <a:noFill/>
        </p:spPr>
        <p:txBody>
          <a:bodyPr wrap="none" rtlCol="0">
            <a:spAutoFit/>
          </a:bodyPr>
          <a:lstStyle/>
          <a:p>
            <a:r>
              <a:rPr lang="en-AU" sz="1400" b="1" dirty="0">
                <a:solidFill>
                  <a:srgbClr val="FF0000"/>
                </a:solidFill>
              </a:rPr>
              <a:t>Kingston Arts Centre</a:t>
            </a:r>
          </a:p>
        </p:txBody>
      </p:sp>
      <p:sp>
        <p:nvSpPr>
          <p:cNvPr id="4" name="TextBox 3">
            <a:extLst>
              <a:ext uri="{FF2B5EF4-FFF2-40B4-BE49-F238E27FC236}">
                <a16:creationId xmlns="" xmlns:a16="http://schemas.microsoft.com/office/drawing/2014/main" id="{4B3D22F1-0B6C-4D1E-AFDF-2A587E27C228}"/>
              </a:ext>
            </a:extLst>
          </p:cNvPr>
          <p:cNvSpPr txBox="1"/>
          <p:nvPr/>
        </p:nvSpPr>
        <p:spPr>
          <a:xfrm flipH="1">
            <a:off x="9639521" y="182144"/>
            <a:ext cx="2342148" cy="523220"/>
          </a:xfrm>
          <a:prstGeom prst="rect">
            <a:avLst/>
          </a:prstGeom>
          <a:noFill/>
        </p:spPr>
        <p:txBody>
          <a:bodyPr wrap="square" rtlCol="0">
            <a:spAutoFit/>
          </a:bodyPr>
          <a:lstStyle/>
          <a:p>
            <a:r>
              <a:rPr lang="en-AU" sz="1400" b="1" dirty="0">
                <a:solidFill>
                  <a:srgbClr val="FF0000"/>
                </a:solidFill>
              </a:rPr>
              <a:t>Canberra Airport</a:t>
            </a:r>
          </a:p>
          <a:p>
            <a:r>
              <a:rPr lang="en-AU" sz="1400" b="1" dirty="0">
                <a:solidFill>
                  <a:srgbClr val="FF0000"/>
                </a:solidFill>
              </a:rPr>
              <a:t>Runway less than 2km  </a:t>
            </a:r>
          </a:p>
        </p:txBody>
      </p:sp>
      <p:cxnSp>
        <p:nvCxnSpPr>
          <p:cNvPr id="6" name="Straight Arrow Connector 5">
            <a:extLst>
              <a:ext uri="{FF2B5EF4-FFF2-40B4-BE49-F238E27FC236}">
                <a16:creationId xmlns="" xmlns:a16="http://schemas.microsoft.com/office/drawing/2014/main" id="{406F0CFE-1E70-47DA-B53B-2AA6173CB97B}"/>
              </a:ext>
            </a:extLst>
          </p:cNvPr>
          <p:cNvCxnSpPr/>
          <p:nvPr/>
        </p:nvCxnSpPr>
        <p:spPr>
          <a:xfrm flipV="1">
            <a:off x="8293768" y="798152"/>
            <a:ext cx="2342148" cy="4110732"/>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 xmlns:a16="http://schemas.microsoft.com/office/drawing/2014/main" id="{AC3EDAE1-5232-43DF-827E-2B5C17D22ABC}"/>
              </a:ext>
            </a:extLst>
          </p:cNvPr>
          <p:cNvSpPr txBox="1"/>
          <p:nvPr/>
        </p:nvSpPr>
        <p:spPr>
          <a:xfrm>
            <a:off x="2319130" y="6162261"/>
            <a:ext cx="1657826" cy="261610"/>
          </a:xfrm>
          <a:prstGeom prst="rect">
            <a:avLst/>
          </a:prstGeom>
          <a:noFill/>
        </p:spPr>
        <p:txBody>
          <a:bodyPr wrap="none" rtlCol="0">
            <a:spAutoFit/>
          </a:bodyPr>
          <a:lstStyle/>
          <a:p>
            <a:r>
              <a:rPr lang="en-AU" sz="1100" b="1" dirty="0">
                <a:solidFill>
                  <a:srgbClr val="FF0000"/>
                </a:solidFill>
              </a:rPr>
              <a:t>ACT </a:t>
            </a:r>
            <a:r>
              <a:rPr lang="en-AU" sz="1100" b="1" dirty="0" err="1">
                <a:solidFill>
                  <a:srgbClr val="FF0000"/>
                </a:solidFill>
              </a:rPr>
              <a:t>MAPi</a:t>
            </a:r>
            <a:r>
              <a:rPr lang="en-AU" sz="1100" b="1" dirty="0">
                <a:solidFill>
                  <a:srgbClr val="FF0000"/>
                </a:solidFill>
              </a:rPr>
              <a:t> – 26 May 2020</a:t>
            </a:r>
          </a:p>
        </p:txBody>
      </p:sp>
    </p:spTree>
    <p:extLst>
      <p:ext uri="{BB962C8B-B14F-4D97-AF65-F5344CB8AC3E}">
        <p14:creationId xmlns:p14="http://schemas.microsoft.com/office/powerpoint/2010/main" val="97673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WHAT CAN WE DO?</a:t>
            </a:r>
            <a:endParaRPr lang="en-AU" dirty="0"/>
          </a:p>
        </p:txBody>
      </p:sp>
      <p:sp>
        <p:nvSpPr>
          <p:cNvPr id="4" name="Text Placeholder 3"/>
          <p:cNvSpPr>
            <a:spLocks noGrp="1"/>
          </p:cNvSpPr>
          <p:nvPr>
            <p:ph type="body" sz="half" idx="2"/>
          </p:nvPr>
        </p:nvSpPr>
        <p:spPr>
          <a:xfrm>
            <a:off x="1107583" y="2057400"/>
            <a:ext cx="3664442" cy="3811588"/>
          </a:xfrm>
        </p:spPr>
        <p:txBody>
          <a:bodyPr>
            <a:normAutofit/>
          </a:bodyPr>
          <a:lstStyle/>
          <a:p>
            <a:r>
              <a:rPr lang="en-AU" dirty="0" smtClean="0"/>
              <a:t>We are now entering the CRS proposal final stage which is  the Development Application for the Materials Recovery Facility (MRF) at 16 Ipswich St Fyshwick.</a:t>
            </a:r>
          </a:p>
          <a:p>
            <a:r>
              <a:rPr lang="en-AU" dirty="0" smtClean="0"/>
              <a:t>The Environmental Impact Statement allowed by Planning Minister Gentleman against public opposition and expert opinion is not an approval process.</a:t>
            </a:r>
          </a:p>
          <a:p>
            <a:r>
              <a:rPr lang="en-AU" dirty="0" smtClean="0"/>
              <a:t>Make your representation count. There will be information available on the websites of the Inner South Canberra Community Council and the Fyshwick Business Association. The DA notification will be on EPSDD web under Fyshwick.</a:t>
            </a:r>
          </a:p>
          <a:p>
            <a:r>
              <a:rPr lang="en-AU" sz="1800" dirty="0" smtClean="0"/>
              <a:t>Refer to the ARUP Report in the EIS</a:t>
            </a:r>
            <a:endParaRPr lang="en-AU" sz="1800" dirty="0"/>
          </a:p>
        </p:txBody>
      </p:sp>
      <p:sp>
        <p:nvSpPr>
          <p:cNvPr id="5" name="Picture Placeholder 2"/>
          <p:cNvSpPr txBox="1">
            <a:spLocks/>
          </p:cNvSpPr>
          <p:nvPr/>
        </p:nvSpPr>
        <p:spPr>
          <a:xfrm>
            <a:off x="5335588" y="1147763"/>
            <a:ext cx="6172200" cy="4873625"/>
          </a:xfrm>
          <a:prstGeom prst="rect">
            <a:avLst/>
          </a:prstGeom>
        </p:spPr>
      </p:sp>
      <p:pic>
        <p:nvPicPr>
          <p:cNvPr id="6" name="Picture Placeholder 5" descr="https://scontent.fcbr2-1.fna.fbcdn.net/v/t1.0-9/93660657_2982331415177821_6367855110189481984_n.jpg?_nc_cat=101&amp;_nc_sid=730e14&amp;_nc_ohc=-OMV5XEig44AX8X2O97&amp;_nc_ht=scontent.fcbr2-1.fna&amp;oh=e73d06fc8b1fb10ce56c59fd01a4752f&amp;oe=5F32D78C"/>
          <p:cNvPicPr>
            <a:picLocks noGrp="1"/>
          </p:cNvPicPr>
          <p:nvPr>
            <p:ph type="pic" idx="1"/>
          </p:nvPr>
        </p:nvPicPr>
        <p:blipFill>
          <a:blip r:embed="rId2">
            <a:extLst>
              <a:ext uri="{28A0092B-C50C-407E-A947-70E740481C1C}">
                <a14:useLocalDpi xmlns:a14="http://schemas.microsoft.com/office/drawing/2010/main" val="0"/>
              </a:ext>
            </a:extLst>
          </a:blip>
          <a:srcRect l="7811" r="7811"/>
          <a:stretch>
            <a:fillRect/>
          </a:stretch>
        </p:blipFill>
        <p:spPr bwMode="auto">
          <a:xfrm>
            <a:off x="5183187" y="457201"/>
            <a:ext cx="6716891" cy="5411788"/>
          </a:xfrm>
          <a:prstGeom prst="rect">
            <a:avLst/>
          </a:prstGeom>
          <a:noFill/>
          <a:ln>
            <a:noFill/>
          </a:ln>
        </p:spPr>
      </p:pic>
    </p:spTree>
    <p:extLst>
      <p:ext uri="{BB962C8B-B14F-4D97-AF65-F5344CB8AC3E}">
        <p14:creationId xmlns:p14="http://schemas.microsoft.com/office/powerpoint/2010/main" val="82182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a:extLst>
              <a:ext uri="{FF2B5EF4-FFF2-40B4-BE49-F238E27FC236}">
                <a16:creationId xmlns="" xmlns:a16="http://schemas.microsoft.com/office/drawing/2014/main" id="{6D8BC59D-79D8-4CB8-8DFA-E2F3F740E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810" y="0"/>
            <a:ext cx="8938355" cy="68416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6">
            <a:extLst>
              <a:ext uri="{FF2B5EF4-FFF2-40B4-BE49-F238E27FC236}">
                <a16:creationId xmlns="" xmlns:a16="http://schemas.microsoft.com/office/drawing/2014/main" id="{9D59C4D2-A13F-44DC-BAEA-8EF06158E520}"/>
              </a:ext>
            </a:extLst>
          </p:cNvPr>
          <p:cNvSpPr>
            <a:spLocks noChangeArrowheads="1"/>
          </p:cNvSpPr>
          <p:nvPr/>
        </p:nvSpPr>
        <p:spPr bwMode="auto">
          <a:xfrm>
            <a:off x="4696965" y="4088412"/>
            <a:ext cx="1112755" cy="326484"/>
          </a:xfrm>
          <a:prstGeom prst="rect">
            <a:avLst/>
          </a:prstGeom>
          <a:solidFill>
            <a:schemeClr val="bg1"/>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Ipswich St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4" name="Rectangle 17">
            <a:extLst>
              <a:ext uri="{FF2B5EF4-FFF2-40B4-BE49-F238E27FC236}">
                <a16:creationId xmlns="" xmlns:a16="http://schemas.microsoft.com/office/drawing/2014/main" id="{81DBCD75-FB2B-4A93-B3A7-5369A11829EA}"/>
              </a:ext>
            </a:extLst>
          </p:cNvPr>
          <p:cNvSpPr>
            <a:spLocks noChangeArrowheads="1"/>
          </p:cNvSpPr>
          <p:nvPr/>
        </p:nvSpPr>
        <p:spPr bwMode="auto">
          <a:xfrm>
            <a:off x="2921174" y="1783933"/>
            <a:ext cx="2109759" cy="326484"/>
          </a:xfrm>
          <a:prstGeom prst="rect">
            <a:avLst/>
          </a:prstGeom>
          <a:solidFill>
            <a:schemeClr val="bg1"/>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Harvey Norman retail</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5" name="Rectangle 18">
            <a:extLst>
              <a:ext uri="{FF2B5EF4-FFF2-40B4-BE49-F238E27FC236}">
                <a16:creationId xmlns="" xmlns:a16="http://schemas.microsoft.com/office/drawing/2014/main" id="{A1054D5A-FD9A-4DA4-9D39-91DB3199CD9F}"/>
              </a:ext>
            </a:extLst>
          </p:cNvPr>
          <p:cNvSpPr>
            <a:spLocks noChangeArrowheads="1"/>
          </p:cNvSpPr>
          <p:nvPr/>
        </p:nvSpPr>
        <p:spPr bwMode="auto">
          <a:xfrm>
            <a:off x="7666063" y="6261726"/>
            <a:ext cx="3876030" cy="338554"/>
          </a:xfrm>
          <a:prstGeom prst="rect">
            <a:avLst/>
          </a:prstGeom>
          <a:solidFill>
            <a:schemeClr val="bg1"/>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 truck activated traffic lights approved</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6" name="Ink 20">
            <a:extLst>
              <a:ext uri="{FF2B5EF4-FFF2-40B4-BE49-F238E27FC236}">
                <a16:creationId xmlns="" xmlns:a16="http://schemas.microsoft.com/office/drawing/2014/main" id="{CFFCD735-5F13-4CB2-862D-FB9EAB16D659}"/>
              </a:ext>
            </a:extLst>
          </p:cNvPr>
          <p:cNvSpPr>
            <a:spLocks noRot="1" noChangeAspect="1" noEditPoints="1" noChangeArrowheads="1" noChangeShapeType="1" noTextEdit="1"/>
          </p:cNvSpPr>
          <p:nvPr/>
        </p:nvSpPr>
        <p:spPr bwMode="auto">
          <a:xfrm>
            <a:off x="6445827" y="6216378"/>
            <a:ext cx="45719" cy="45719"/>
          </a:xfrm>
          <a:prstGeom prst="rect">
            <a:avLst/>
          </a:prstGeom>
          <a:noFill/>
          <a:ln w="18000" cap="rnd" algn="ctr">
            <a:solidFill>
              <a:srgbClr val="E71224"/>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mc:AlternateContent xmlns:mc="http://schemas.openxmlformats.org/markup-compatibility/2006" xmlns:p14="http://schemas.microsoft.com/office/powerpoint/2010/main">
        <mc:Choice Requires="p14">
          <p:contentPart p14:bwMode="auto" r:id="rId3">
            <p14:nvContentPartPr>
              <p14:cNvPr id="2055" name="Ink 26">
                <a:extLst>
                  <a:ext uri="{FF2B5EF4-FFF2-40B4-BE49-F238E27FC236}">
                    <a16:creationId xmlns="" xmlns:a16="http://schemas.microsoft.com/office/drawing/2014/main" id="{BBDB5360-5CC4-4D7C-B0E1-B25EEF50D3E3}"/>
                  </a:ext>
                </a:extLst>
              </p14:cNvPr>
              <p14:cNvContentPartPr>
                <a14:cpLocks xmlns:a14="http://schemas.microsoft.com/office/drawing/2010/main" noRot="1" noChangeAspect="1" noEditPoints="1" noChangeArrowheads="1" noChangeShapeType="1"/>
              </p14:cNvContentPartPr>
              <p14:nvPr/>
            </p14:nvContentPartPr>
            <p14:xfrm>
              <a:off x="5688013" y="6884842"/>
              <a:ext cx="121707" cy="141027"/>
            </p14:xfrm>
          </p:contentPart>
        </mc:Choice>
        <mc:Fallback xmlns="">
          <p:pic>
            <p:nvPicPr>
              <p:cNvPr id="2055" name="Ink 26">
                <a:extLst>
                  <a:ext uri="{FF2B5EF4-FFF2-40B4-BE49-F238E27FC236}">
                    <a16:creationId xmlns:a16="http://schemas.microsoft.com/office/drawing/2014/main" id="{BBDB5360-5CC4-4D7C-B0E1-B25EEF50D3E3}"/>
                  </a:ext>
                </a:extLst>
              </p:cNvPr>
              <p:cNvPicPr/>
              <p:nvPr/>
            </p:nvPicPr>
            <p:blipFill/>
            <p:spPr/>
          </p:pic>
        </mc:Fallback>
      </mc:AlternateContent>
      <p:sp>
        <p:nvSpPr>
          <p:cNvPr id="8" name="Rectangle 30">
            <a:extLst>
              <a:ext uri="{FF2B5EF4-FFF2-40B4-BE49-F238E27FC236}">
                <a16:creationId xmlns="" xmlns:a16="http://schemas.microsoft.com/office/drawing/2014/main" id="{60BCFB93-7AC3-4456-A6A2-604AAD170E00}"/>
              </a:ext>
            </a:extLst>
          </p:cNvPr>
          <p:cNvSpPr>
            <a:spLocks noChangeArrowheads="1"/>
          </p:cNvSpPr>
          <p:nvPr/>
        </p:nvSpPr>
        <p:spPr bwMode="auto">
          <a:xfrm>
            <a:off x="6639291" y="2208627"/>
            <a:ext cx="1168278" cy="1575582"/>
          </a:xfrm>
          <a:prstGeom prst="rect">
            <a:avLst/>
          </a:prstGeom>
          <a:solidFill>
            <a:schemeClr val="bg1"/>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CRS</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Calibri" panose="020F0502020204030204" pitchFamily="34" charset="0"/>
                <a:ea typeface="Calibri" panose="020F0502020204030204" pitchFamily="34" charset="0"/>
                <a:cs typeface="Times New Roman" panose="02020603050405020304" pitchFamily="18" charset="0"/>
              </a:rPr>
              <a:t>proposed</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MRF shed 80m x 90m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Calibri" panose="020F0502020204030204" pitchFamily="34" charset="0"/>
                <a:ea typeface="Calibri" panose="020F0502020204030204" pitchFamily="34" charset="0"/>
                <a:cs typeface="Times New Roman" panose="02020603050405020304" pitchFamily="18" charset="0"/>
              </a:rPr>
              <a:t>EIS through</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 to come</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9" name="Rectangle 34">
            <a:extLst>
              <a:ext uri="{FF2B5EF4-FFF2-40B4-BE49-F238E27FC236}">
                <a16:creationId xmlns="" xmlns:a16="http://schemas.microsoft.com/office/drawing/2014/main" id="{08FEF1CC-6D18-4161-B929-B7CAA30C1F9C}"/>
              </a:ext>
            </a:extLst>
          </p:cNvPr>
          <p:cNvSpPr>
            <a:spLocks noChangeArrowheads="1"/>
          </p:cNvSpPr>
          <p:nvPr/>
        </p:nvSpPr>
        <p:spPr bwMode="auto">
          <a:xfrm>
            <a:off x="9348716" y="969818"/>
            <a:ext cx="2074249" cy="393592"/>
          </a:xfrm>
          <a:prstGeom prst="rect">
            <a:avLst/>
          </a:prstGeom>
          <a:solidFill>
            <a:schemeClr val="bg1"/>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 Recycling</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0" name="Rectangle 36">
            <a:extLst>
              <a:ext uri="{FF2B5EF4-FFF2-40B4-BE49-F238E27FC236}">
                <a16:creationId xmlns="" xmlns:a16="http://schemas.microsoft.com/office/drawing/2014/main" id="{88130AB4-84C0-43FE-959D-51984974501D}"/>
              </a:ext>
            </a:extLst>
          </p:cNvPr>
          <p:cNvSpPr>
            <a:spLocks noChangeArrowheads="1"/>
          </p:cNvSpPr>
          <p:nvPr/>
        </p:nvSpPr>
        <p:spPr bwMode="auto">
          <a:xfrm>
            <a:off x="10086535" y="2009549"/>
            <a:ext cx="1505243" cy="402498"/>
          </a:xfrm>
          <a:prstGeom prst="rect">
            <a:avLst/>
          </a:prstGeom>
          <a:solidFill>
            <a:schemeClr val="bg1"/>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Tigerwaste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11" name="Rectangle 38">
            <a:extLst>
              <a:ext uri="{FF2B5EF4-FFF2-40B4-BE49-F238E27FC236}">
                <a16:creationId xmlns="" xmlns:a16="http://schemas.microsoft.com/office/drawing/2014/main" id="{7492BDDE-A4DD-4081-A4F0-013B503DBCBF}"/>
              </a:ext>
            </a:extLst>
          </p:cNvPr>
          <p:cNvSpPr>
            <a:spLocks noChangeArrowheads="1"/>
          </p:cNvSpPr>
          <p:nvPr/>
        </p:nvSpPr>
        <p:spPr bwMode="auto">
          <a:xfrm>
            <a:off x="1221056" y="6261726"/>
            <a:ext cx="1537129" cy="411045"/>
          </a:xfrm>
          <a:prstGeom prst="rect">
            <a:avLst/>
          </a:prstGeom>
          <a:solidFill>
            <a:schemeClr val="bg1"/>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Monaro Hwy</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12" name="Rectangle 39">
            <a:extLst>
              <a:ext uri="{FF2B5EF4-FFF2-40B4-BE49-F238E27FC236}">
                <a16:creationId xmlns="" xmlns:a16="http://schemas.microsoft.com/office/drawing/2014/main" id="{E1707247-56FB-4837-B517-2A6E76C86AB5}"/>
              </a:ext>
            </a:extLst>
          </p:cNvPr>
          <p:cNvSpPr>
            <a:spLocks noChangeArrowheads="1"/>
          </p:cNvSpPr>
          <p:nvPr/>
        </p:nvSpPr>
        <p:spPr bwMode="auto">
          <a:xfrm>
            <a:off x="1913206" y="5253188"/>
            <a:ext cx="1744394" cy="342237"/>
          </a:xfrm>
          <a:prstGeom prst="rect">
            <a:avLst/>
          </a:prstGeom>
          <a:solidFill>
            <a:schemeClr val="bg1"/>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 rail corridor</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13" name="Rectangle 14">
            <a:extLst>
              <a:ext uri="{FF2B5EF4-FFF2-40B4-BE49-F238E27FC236}">
                <a16:creationId xmlns="" xmlns:a16="http://schemas.microsoft.com/office/drawing/2014/main" id="{D3E05560-2A38-495F-A083-6405AA85556A}"/>
              </a:ext>
            </a:extLst>
          </p:cNvPr>
          <p:cNvSpPr>
            <a:spLocks noChangeArrowheads="1"/>
          </p:cNvSpPr>
          <p:nvPr/>
        </p:nvSpPr>
        <p:spPr bwMode="auto">
          <a:xfrm>
            <a:off x="98475" y="969818"/>
            <a:ext cx="14836730" cy="22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14" name="Rectangle 24">
            <a:extLst>
              <a:ext uri="{FF2B5EF4-FFF2-40B4-BE49-F238E27FC236}">
                <a16:creationId xmlns="" xmlns:a16="http://schemas.microsoft.com/office/drawing/2014/main" id="{D99C9641-8AA8-44EE-8BE5-DA4426CBAAF4}"/>
              </a:ext>
            </a:extLst>
          </p:cNvPr>
          <p:cNvSpPr>
            <a:spLocks noChangeArrowheads="1"/>
          </p:cNvSpPr>
          <p:nvPr/>
        </p:nvSpPr>
        <p:spPr bwMode="auto">
          <a:xfrm>
            <a:off x="-37850" y="1604812"/>
            <a:ext cx="148367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15" name="Rectangle 25">
            <a:extLst>
              <a:ext uri="{FF2B5EF4-FFF2-40B4-BE49-F238E27FC236}">
                <a16:creationId xmlns="" xmlns:a16="http://schemas.microsoft.com/office/drawing/2014/main" id="{F7CCCEE9-42E8-4233-A4B0-8875DDF855B8}"/>
              </a:ext>
            </a:extLst>
          </p:cNvPr>
          <p:cNvSpPr>
            <a:spLocks noChangeArrowheads="1"/>
          </p:cNvSpPr>
          <p:nvPr/>
        </p:nvSpPr>
        <p:spPr bwMode="auto">
          <a:xfrm>
            <a:off x="1" y="7740008"/>
            <a:ext cx="14836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16" name="Hexagon 15">
            <a:extLst>
              <a:ext uri="{FF2B5EF4-FFF2-40B4-BE49-F238E27FC236}">
                <a16:creationId xmlns="" xmlns:a16="http://schemas.microsoft.com/office/drawing/2014/main" id="{AB7BB0C8-9335-40AA-87BC-8F84B0F4C53A}"/>
              </a:ext>
            </a:extLst>
          </p:cNvPr>
          <p:cNvSpPr/>
          <p:nvPr/>
        </p:nvSpPr>
        <p:spPr>
          <a:xfrm flipH="1">
            <a:off x="7223430" y="5812903"/>
            <a:ext cx="442632" cy="298217"/>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 xmlns:a16="http://schemas.microsoft.com/office/drawing/2014/main" id="{4C78E16E-290A-4835-9A33-E4A7868EAF07}"/>
              </a:ext>
            </a:extLst>
          </p:cNvPr>
          <p:cNvSpPr txBox="1"/>
          <p:nvPr/>
        </p:nvSpPr>
        <p:spPr>
          <a:xfrm>
            <a:off x="9727096" y="2996357"/>
            <a:ext cx="2105514" cy="338554"/>
          </a:xfrm>
          <a:prstGeom prst="rect">
            <a:avLst/>
          </a:prstGeom>
          <a:solidFill>
            <a:schemeClr val="bg1"/>
          </a:solidFill>
          <a:ln>
            <a:solidFill>
              <a:schemeClr val="tx1"/>
            </a:solidFill>
          </a:ln>
        </p:spPr>
        <p:txBody>
          <a:bodyPr wrap="square" rtlCol="0">
            <a:spAutoFit/>
          </a:bodyPr>
          <a:lstStyle/>
          <a:p>
            <a:r>
              <a:rPr lang="en-AU" sz="1600" b="1" dirty="0" err="1"/>
              <a:t>Allbids</a:t>
            </a:r>
            <a:r>
              <a:rPr lang="en-AU" sz="1600" b="1" dirty="0"/>
              <a:t> Auction House</a:t>
            </a:r>
          </a:p>
        </p:txBody>
      </p:sp>
      <p:sp>
        <p:nvSpPr>
          <p:cNvPr id="7" name="Rectangle 6">
            <a:extLst>
              <a:ext uri="{FF2B5EF4-FFF2-40B4-BE49-F238E27FC236}">
                <a16:creationId xmlns="" xmlns:a16="http://schemas.microsoft.com/office/drawing/2014/main" id="{C36ABF85-D304-42E0-A3DB-DD135B06AA48}"/>
              </a:ext>
            </a:extLst>
          </p:cNvPr>
          <p:cNvSpPr/>
          <p:nvPr/>
        </p:nvSpPr>
        <p:spPr>
          <a:xfrm>
            <a:off x="6281530" y="135172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 xmlns:a16="http://schemas.microsoft.com/office/drawing/2014/main" id="{1DB4EE3E-C205-469C-B071-AC00C3D6AB35}"/>
              </a:ext>
            </a:extLst>
          </p:cNvPr>
          <p:cNvSpPr txBox="1"/>
          <p:nvPr/>
        </p:nvSpPr>
        <p:spPr>
          <a:xfrm>
            <a:off x="6258670" y="1079948"/>
            <a:ext cx="1261246" cy="584775"/>
          </a:xfrm>
          <a:prstGeom prst="rect">
            <a:avLst/>
          </a:prstGeom>
          <a:solidFill>
            <a:schemeClr val="bg1"/>
          </a:solidFill>
          <a:ln>
            <a:solidFill>
              <a:schemeClr val="tx1"/>
            </a:solidFill>
          </a:ln>
        </p:spPr>
        <p:txBody>
          <a:bodyPr wrap="square" rtlCol="0">
            <a:spAutoFit/>
          </a:bodyPr>
          <a:lstStyle/>
          <a:p>
            <a:pPr algn="ctr"/>
            <a:r>
              <a:rPr lang="en-AU" sz="1600" b="1" dirty="0"/>
              <a:t>Rail terminal</a:t>
            </a:r>
          </a:p>
          <a:p>
            <a:pPr algn="ctr"/>
            <a:r>
              <a:rPr lang="en-AU" sz="1600" b="1" dirty="0"/>
              <a:t>approved</a:t>
            </a:r>
          </a:p>
        </p:txBody>
      </p:sp>
      <p:sp>
        <p:nvSpPr>
          <p:cNvPr id="19" name="TextBox 18">
            <a:extLst>
              <a:ext uri="{FF2B5EF4-FFF2-40B4-BE49-F238E27FC236}">
                <a16:creationId xmlns="" xmlns:a16="http://schemas.microsoft.com/office/drawing/2014/main" id="{B3FAE61E-18DD-45BC-9A68-CEB217A04E38}"/>
              </a:ext>
            </a:extLst>
          </p:cNvPr>
          <p:cNvSpPr txBox="1"/>
          <p:nvPr/>
        </p:nvSpPr>
        <p:spPr>
          <a:xfrm>
            <a:off x="8600661" y="212001"/>
            <a:ext cx="45719" cy="369332"/>
          </a:xfrm>
          <a:prstGeom prst="rect">
            <a:avLst/>
          </a:prstGeom>
          <a:noFill/>
        </p:spPr>
        <p:txBody>
          <a:bodyPr wrap="square" rtlCol="0">
            <a:spAutoFit/>
          </a:bodyPr>
          <a:lstStyle/>
          <a:p>
            <a:endParaRPr lang="en-AU" dirty="0"/>
          </a:p>
        </p:txBody>
      </p:sp>
      <p:sp>
        <p:nvSpPr>
          <p:cNvPr id="20" name="TextBox 19">
            <a:extLst>
              <a:ext uri="{FF2B5EF4-FFF2-40B4-BE49-F238E27FC236}">
                <a16:creationId xmlns="" xmlns:a16="http://schemas.microsoft.com/office/drawing/2014/main" id="{F49EE7A8-F5AF-4AB1-B3E2-B057A26BAB17}"/>
              </a:ext>
            </a:extLst>
          </p:cNvPr>
          <p:cNvSpPr txBox="1"/>
          <p:nvPr/>
        </p:nvSpPr>
        <p:spPr>
          <a:xfrm>
            <a:off x="8269357" y="141027"/>
            <a:ext cx="2875721" cy="338554"/>
          </a:xfrm>
          <a:prstGeom prst="rect">
            <a:avLst/>
          </a:prstGeom>
          <a:solidFill>
            <a:schemeClr val="bg1"/>
          </a:solidFill>
          <a:ln>
            <a:solidFill>
              <a:schemeClr val="tx1"/>
            </a:solidFill>
          </a:ln>
        </p:spPr>
        <p:txBody>
          <a:bodyPr wrap="square" rtlCol="0">
            <a:spAutoFit/>
          </a:bodyPr>
          <a:lstStyle/>
          <a:p>
            <a:r>
              <a:rPr lang="en-AU" sz="1600" b="1" dirty="0"/>
              <a:t>Truck freight terminal approved</a:t>
            </a:r>
          </a:p>
        </p:txBody>
      </p:sp>
      <p:sp>
        <p:nvSpPr>
          <p:cNvPr id="21" name="TextBox 20">
            <a:extLst>
              <a:ext uri="{FF2B5EF4-FFF2-40B4-BE49-F238E27FC236}">
                <a16:creationId xmlns="" xmlns:a16="http://schemas.microsoft.com/office/drawing/2014/main" id="{D4791088-CBED-4781-99A0-08B771ECF301}"/>
              </a:ext>
            </a:extLst>
          </p:cNvPr>
          <p:cNvSpPr txBox="1"/>
          <p:nvPr/>
        </p:nvSpPr>
        <p:spPr>
          <a:xfrm>
            <a:off x="570172" y="101237"/>
            <a:ext cx="7083548" cy="261610"/>
          </a:xfrm>
          <a:prstGeom prst="rect">
            <a:avLst/>
          </a:prstGeom>
          <a:noFill/>
        </p:spPr>
        <p:txBody>
          <a:bodyPr wrap="square" rtlCol="0">
            <a:spAutoFit/>
          </a:bodyPr>
          <a:lstStyle/>
          <a:p>
            <a:r>
              <a:rPr lang="en-AU" sz="1100" b="1" dirty="0">
                <a:solidFill>
                  <a:srgbClr val="FF0000"/>
                </a:solidFill>
                <a:hlinkClick r:id="rId4">
                  <a:extLst>
                    <a:ext uri="{A12FA001-AC4F-418D-AE19-62706E023703}">
                      <ahyp:hlinkClr xmlns="" xmlns:ahyp="http://schemas.microsoft.com/office/drawing/2018/hyperlinkcolor" val="tx"/>
                    </a:ext>
                  </a:extLst>
                </a:hlinkClick>
              </a:rPr>
              <a:t>https://www.planning.act.gov.au/__data/assets/pdf_file/0006/1190895/DRAFT-EIS-201700053-01.pdf</a:t>
            </a:r>
            <a:r>
              <a:rPr lang="en-AU" sz="1100" b="1" dirty="0">
                <a:solidFill>
                  <a:srgbClr val="FF0000"/>
                </a:solidFill>
              </a:rPr>
              <a:t>   26/05/2020</a:t>
            </a:r>
          </a:p>
        </p:txBody>
      </p:sp>
    </p:spTree>
    <p:extLst>
      <p:ext uri="{BB962C8B-B14F-4D97-AF65-F5344CB8AC3E}">
        <p14:creationId xmlns:p14="http://schemas.microsoft.com/office/powerpoint/2010/main" val="265589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984738"/>
            <a:ext cx="3690008" cy="872197"/>
          </a:xfrm>
        </p:spPr>
        <p:txBody>
          <a:bodyPr>
            <a:normAutofit fontScale="90000"/>
          </a:bodyPr>
          <a:lstStyle/>
          <a:p>
            <a:pPr algn="ctr"/>
            <a:r>
              <a:rPr lang="en-AU" b="1" dirty="0"/>
              <a:t/>
            </a:r>
            <a:br>
              <a:rPr lang="en-AU" b="1" dirty="0"/>
            </a:br>
            <a:r>
              <a:rPr lang="en-AU" b="1" dirty="0"/>
              <a:t/>
            </a:r>
            <a:br>
              <a:rPr lang="en-AU" b="1" dirty="0"/>
            </a:br>
            <a:r>
              <a:rPr lang="en-AU" b="1" dirty="0"/>
              <a:t/>
            </a:r>
            <a:br>
              <a:rPr lang="en-AU" b="1" dirty="0"/>
            </a:br>
            <a:r>
              <a:rPr lang="en-AU" b="1" dirty="0"/>
              <a:t/>
            </a:r>
            <a:br>
              <a:rPr lang="en-AU" b="1" dirty="0"/>
            </a:br>
            <a:r>
              <a:rPr lang="en-AU" b="1" dirty="0"/>
              <a:t/>
            </a:r>
            <a:br>
              <a:rPr lang="en-AU" b="1" dirty="0"/>
            </a:br>
            <a:r>
              <a:rPr lang="en-AU" b="1" dirty="0"/>
              <a:t/>
            </a:r>
            <a:br>
              <a:rPr lang="en-AU" b="1" dirty="0"/>
            </a:br>
            <a:r>
              <a:rPr lang="en-AU" b="1" dirty="0"/>
              <a:t/>
            </a:r>
            <a:br>
              <a:rPr lang="en-AU" b="1" dirty="0"/>
            </a:br>
            <a:r>
              <a:rPr lang="en-AU" b="1" dirty="0"/>
              <a:t/>
            </a:r>
            <a:br>
              <a:rPr lang="en-AU" b="1" dirty="0"/>
            </a:br>
            <a:r>
              <a:rPr lang="en-AU" b="1" dirty="0"/>
              <a:t/>
            </a:r>
            <a:br>
              <a:rPr lang="en-AU" b="1" dirty="0"/>
            </a:br>
            <a:r>
              <a:rPr lang="en-AU" b="1" dirty="0"/>
              <a:t>ACCESS RECYCLING</a:t>
            </a:r>
            <a:br>
              <a:rPr lang="en-AU" b="1" dirty="0"/>
            </a:br>
            <a:r>
              <a:rPr lang="en-AU" b="1" dirty="0" err="1"/>
              <a:t>Zato</a:t>
            </a:r>
            <a:r>
              <a:rPr lang="en-AU" b="1" dirty="0"/>
              <a:t> GF-4000 shredder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473" r="2473"/>
          <a:stretch>
            <a:fillRect/>
          </a:stretch>
        </p:blipFill>
        <p:spPr>
          <a:xfrm>
            <a:off x="4772025" y="662767"/>
            <a:ext cx="7070952" cy="5583288"/>
          </a:xfrm>
        </p:spPr>
      </p:pic>
      <p:sp>
        <p:nvSpPr>
          <p:cNvPr id="4" name="Text Placeholder 3"/>
          <p:cNvSpPr>
            <a:spLocks noGrp="1"/>
          </p:cNvSpPr>
          <p:nvPr>
            <p:ph type="body" sz="half" idx="2"/>
          </p:nvPr>
        </p:nvSpPr>
        <p:spPr>
          <a:xfrm>
            <a:off x="839788" y="2082018"/>
            <a:ext cx="3932237" cy="4445392"/>
          </a:xfrm>
        </p:spPr>
        <p:txBody>
          <a:bodyPr>
            <a:noAutofit/>
          </a:bodyPr>
          <a:lstStyle/>
          <a:p>
            <a:r>
              <a:rPr lang="en-AU" sz="2100" b="1" dirty="0"/>
              <a:t>Here the </a:t>
            </a:r>
            <a:r>
              <a:rPr lang="en-AU" sz="2100" b="1" dirty="0" err="1"/>
              <a:t>Zato</a:t>
            </a:r>
            <a:r>
              <a:rPr lang="en-AU" sz="2100" b="1" dirty="0"/>
              <a:t> shredder the same as that proposed for 15 Lithgow St receives a whole car which has been stripped and compressed. </a:t>
            </a:r>
          </a:p>
          <a:p>
            <a:r>
              <a:rPr lang="en-AU" sz="2100" b="1" dirty="0"/>
              <a:t>Queensland distance guidelines for fragmentising machinery state 1500m distance from residents and “sensitive uses”.</a:t>
            </a:r>
          </a:p>
          <a:p>
            <a:r>
              <a:rPr lang="en-AU" sz="2100" b="1" dirty="0"/>
              <a:t>The ACT guidelines for separation distance fail to identify End of Life Vehicle (ELV) fragmentising processing at all. ACT scrap metal facilities are to be only 500m distance from sensitive receptors.</a:t>
            </a:r>
          </a:p>
        </p:txBody>
      </p:sp>
    </p:spTree>
    <p:extLst>
      <p:ext uri="{BB962C8B-B14F-4D97-AF65-F5344CB8AC3E}">
        <p14:creationId xmlns:p14="http://schemas.microsoft.com/office/powerpoint/2010/main" val="74910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ger Waste - Skip Bin Hire">
            <a:extLst>
              <a:ext uri="{FF2B5EF4-FFF2-40B4-BE49-F238E27FC236}">
                <a16:creationId xmlns="" xmlns:a16="http://schemas.microsoft.com/office/drawing/2014/main" id="{76B39F26-F416-404E-A71C-17D6FF5CB6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57550" y="0"/>
            <a:ext cx="8934450" cy="5952490"/>
          </a:xfrm>
          <a:prstGeom prst="rect">
            <a:avLst/>
          </a:prstGeom>
          <a:noFill/>
          <a:ln>
            <a:noFill/>
          </a:ln>
        </p:spPr>
      </p:pic>
      <p:pic>
        <p:nvPicPr>
          <p:cNvPr id="3" name="Picture 2" descr="Tiger Waste - Skip Bin Hire">
            <a:extLst>
              <a:ext uri="{FF2B5EF4-FFF2-40B4-BE49-F238E27FC236}">
                <a16:creationId xmlns="" xmlns:a16="http://schemas.microsoft.com/office/drawing/2014/main" id="{D4B19095-16E4-4D18-84EE-2185E63B09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15491"/>
            <a:ext cx="5500255" cy="4142509"/>
          </a:xfrm>
          <a:prstGeom prst="rect">
            <a:avLst/>
          </a:prstGeom>
          <a:noFill/>
          <a:ln>
            <a:noFill/>
          </a:ln>
        </p:spPr>
      </p:pic>
      <p:sp>
        <p:nvSpPr>
          <p:cNvPr id="4" name="Rectangle 3">
            <a:extLst>
              <a:ext uri="{FF2B5EF4-FFF2-40B4-BE49-F238E27FC236}">
                <a16:creationId xmlns="" xmlns:a16="http://schemas.microsoft.com/office/drawing/2014/main" id="{6E252FEF-0F07-4966-BC01-77070B9F1AB4}"/>
              </a:ext>
            </a:extLst>
          </p:cNvPr>
          <p:cNvSpPr/>
          <p:nvPr/>
        </p:nvSpPr>
        <p:spPr>
          <a:xfrm>
            <a:off x="0" y="0"/>
            <a:ext cx="3257550" cy="271549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3200" b="1" dirty="0">
                <a:effectLst/>
                <a:latin typeface="Arial" panose="020B0604020202020204" pitchFamily="34" charset="0"/>
                <a:ea typeface="Calibri" panose="020F0502020204030204" pitchFamily="34" charset="0"/>
                <a:cs typeface="Times New Roman" panose="02020603050405020304" pitchFamily="18" charset="0"/>
              </a:rPr>
              <a:t>TIGERWASTE</a:t>
            </a:r>
            <a:r>
              <a:rPr lang="en-AU" sz="2800" b="1" dirty="0">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AU" sz="2400" b="1" dirty="0">
                <a:latin typeface="Arial" panose="020B0604020202020204" pitchFamily="34" charset="0"/>
                <a:ea typeface="Calibri" panose="020F0502020204030204" pitchFamily="34" charset="0"/>
                <a:cs typeface="Times New Roman" panose="02020603050405020304" pitchFamily="18" charset="0"/>
              </a:rPr>
              <a:t>a</a:t>
            </a:r>
            <a:r>
              <a:rPr lang="en-AU" sz="2400" b="1" dirty="0">
                <a:effectLst/>
                <a:latin typeface="Arial" panose="020B0604020202020204" pitchFamily="34" charset="0"/>
                <a:ea typeface="Calibri" panose="020F0502020204030204" pitchFamily="34" charset="0"/>
                <a:cs typeface="Times New Roman" panose="02020603050405020304" pitchFamily="18" charset="0"/>
              </a:rPr>
              <a:t>t 13 LITHGOW St on the same block as Access Recycling and over the fence from CRS</a:t>
            </a:r>
            <a:endParaRPr lang="en-AU" sz="2400" b="1"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C91C10DB-BA71-4B0C-9316-1F59443D2768}"/>
              </a:ext>
            </a:extLst>
          </p:cNvPr>
          <p:cNvSpPr txBox="1"/>
          <p:nvPr/>
        </p:nvSpPr>
        <p:spPr>
          <a:xfrm>
            <a:off x="6206836" y="6082079"/>
            <a:ext cx="5278582" cy="707886"/>
          </a:xfrm>
          <a:prstGeom prst="rect">
            <a:avLst/>
          </a:prstGeom>
          <a:solidFill>
            <a:schemeClr val="accent2">
              <a:lumMod val="75000"/>
            </a:schemeClr>
          </a:solidFill>
        </p:spPr>
        <p:txBody>
          <a:bodyPr wrap="square" rtlCol="0">
            <a:spAutoFit/>
          </a:bodyPr>
          <a:lstStyle/>
          <a:p>
            <a:pPr algn="ctr"/>
            <a:r>
              <a:rPr lang="en-AU" sz="2000" b="1" dirty="0">
                <a:solidFill>
                  <a:schemeClr val="bg1"/>
                </a:solidFill>
              </a:rPr>
              <a:t>No existing EPA Authorisation available to be checked for compliance and health impacts.</a:t>
            </a:r>
          </a:p>
        </p:txBody>
      </p:sp>
      <p:sp>
        <p:nvSpPr>
          <p:cNvPr id="6" name="TextBox 5">
            <a:extLst>
              <a:ext uri="{FF2B5EF4-FFF2-40B4-BE49-F238E27FC236}">
                <a16:creationId xmlns="" xmlns:a16="http://schemas.microsoft.com/office/drawing/2014/main" id="{FF08057A-2131-4BC6-858D-0E0CFB6581D9}"/>
              </a:ext>
            </a:extLst>
          </p:cNvPr>
          <p:cNvSpPr txBox="1"/>
          <p:nvPr/>
        </p:nvSpPr>
        <p:spPr>
          <a:xfrm>
            <a:off x="3631096" y="278295"/>
            <a:ext cx="4253947" cy="261610"/>
          </a:xfrm>
          <a:prstGeom prst="rect">
            <a:avLst/>
          </a:prstGeom>
          <a:noFill/>
        </p:spPr>
        <p:txBody>
          <a:bodyPr wrap="square" rtlCol="0">
            <a:spAutoFit/>
          </a:bodyPr>
          <a:lstStyle/>
          <a:p>
            <a:r>
              <a:rPr lang="en-AU" sz="1100" b="1" dirty="0">
                <a:solidFill>
                  <a:srgbClr val="FF0000"/>
                </a:solidFill>
                <a:hlinkClick r:id="rId4">
                  <a:extLst>
                    <a:ext uri="{A12FA001-AC4F-418D-AE19-62706E023703}">
                      <ahyp:hlinkClr xmlns="" xmlns:ahyp="http://schemas.microsoft.com/office/drawing/2018/hyperlinkcolor" val="tx"/>
                    </a:ext>
                  </a:extLst>
                </a:hlinkClick>
              </a:rPr>
              <a:t>https://www.tigerwaste.com.au/waste-transfer-station/</a:t>
            </a:r>
            <a:r>
              <a:rPr lang="en-AU" sz="1100" b="1" dirty="0">
                <a:solidFill>
                  <a:srgbClr val="FF0000"/>
                </a:solidFill>
              </a:rPr>
              <a:t> 20/05/2020</a:t>
            </a:r>
          </a:p>
        </p:txBody>
      </p:sp>
    </p:spTree>
    <p:extLst>
      <p:ext uri="{BB962C8B-B14F-4D97-AF65-F5344CB8AC3E}">
        <p14:creationId xmlns:p14="http://schemas.microsoft.com/office/powerpoint/2010/main" val="171820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72196"/>
            <a:ext cx="4238649" cy="1185203"/>
          </a:xfrm>
        </p:spPr>
        <p:txBody>
          <a:bodyPr>
            <a:normAutofit fontScale="90000"/>
          </a:bodyPr>
          <a:lstStyle/>
          <a:p>
            <a:pPr algn="ctr"/>
            <a:r>
              <a:rPr lang="en-AU" b="1" dirty="0">
                <a:latin typeface="Arial" panose="020B0604020202020204" pitchFamily="34" charset="0"/>
                <a:cs typeface="Arial" panose="020B0604020202020204" pitchFamily="34" charset="0"/>
              </a:rPr>
              <a:t>Fires in metal recycling/processing facilities are common</a:t>
            </a:r>
          </a:p>
        </p:txBody>
      </p:sp>
      <p:sp>
        <p:nvSpPr>
          <p:cNvPr id="4" name="Text Placeholder 3"/>
          <p:cNvSpPr>
            <a:spLocks noGrp="1"/>
          </p:cNvSpPr>
          <p:nvPr>
            <p:ph type="body" sz="half" idx="2"/>
          </p:nvPr>
        </p:nvSpPr>
        <p:spPr>
          <a:xfrm>
            <a:off x="1026942" y="2057399"/>
            <a:ext cx="4051495" cy="4343401"/>
          </a:xfrm>
        </p:spPr>
        <p:txBody>
          <a:bodyPr>
            <a:normAutofit fontScale="85000" lnSpcReduction="20000"/>
          </a:bodyPr>
          <a:lstStyle/>
          <a:p>
            <a:r>
              <a:rPr lang="en-AU" sz="2200" b="1" dirty="0">
                <a:cs typeface="Arial" panose="020B0604020202020204" pitchFamily="34" charset="0"/>
              </a:rPr>
              <a:t>This is one of </a:t>
            </a:r>
            <a:r>
              <a:rPr lang="en-AU" sz="2200" b="1" dirty="0" smtClean="0">
                <a:cs typeface="Arial" panose="020B0604020202020204" pitchFamily="34" charset="0"/>
              </a:rPr>
              <a:t>8 scrap metal </a:t>
            </a:r>
            <a:r>
              <a:rPr lang="en-AU" sz="2200" b="1" dirty="0">
                <a:cs typeface="Arial" panose="020B0604020202020204" pitchFamily="34" charset="0"/>
              </a:rPr>
              <a:t>fires since 2014 </a:t>
            </a:r>
            <a:r>
              <a:rPr lang="en-AU" sz="2200" b="1" dirty="0" smtClean="0">
                <a:cs typeface="Arial" panose="020B0604020202020204" pitchFamily="34" charset="0"/>
              </a:rPr>
              <a:t>at </a:t>
            </a:r>
            <a:r>
              <a:rPr lang="en-AU" sz="2200" b="1" dirty="0">
                <a:cs typeface="Arial" panose="020B0604020202020204" pitchFamily="34" charset="0"/>
              </a:rPr>
              <a:t>15 Lithgow St. </a:t>
            </a:r>
            <a:r>
              <a:rPr lang="en-AU" sz="2200" b="1" dirty="0" smtClean="0">
                <a:cs typeface="Arial" panose="020B0604020202020204" pitchFamily="34" charset="0"/>
              </a:rPr>
              <a:t>Acrid air smelling of burnt plastic and tyres was still at Wiluna St the next day.</a:t>
            </a:r>
            <a:endParaRPr lang="en-AU" sz="2200" b="1" dirty="0">
              <a:cs typeface="Arial" panose="020B0604020202020204" pitchFamily="34" charset="0"/>
            </a:endParaRPr>
          </a:p>
          <a:p>
            <a:r>
              <a:rPr lang="en-AU" sz="2200" b="1" dirty="0" smtClean="0">
                <a:cs typeface="Arial" panose="020B0604020202020204" pitchFamily="34" charset="0"/>
              </a:rPr>
              <a:t>Approval to introduce fragmentisers will increase toxic dust emissions at this location which is at a distance of;</a:t>
            </a:r>
          </a:p>
          <a:p>
            <a:pPr marL="342900" indent="-342900">
              <a:buFont typeface="Arial" panose="020B0604020202020204" pitchFamily="34" charset="0"/>
              <a:buChar char="•"/>
            </a:pPr>
            <a:r>
              <a:rPr lang="en-AU" sz="2200" b="1" dirty="0" smtClean="0">
                <a:cs typeface="Arial" panose="020B0604020202020204" pitchFamily="34" charset="0"/>
              </a:rPr>
              <a:t>800m from the Fyshwick fresh food markets;</a:t>
            </a:r>
          </a:p>
          <a:p>
            <a:pPr marL="342900" indent="-342900">
              <a:buFont typeface="Arial" panose="020B0604020202020204" pitchFamily="34" charset="0"/>
              <a:buChar char="•"/>
            </a:pPr>
            <a:r>
              <a:rPr lang="en-AU" sz="2200" b="1" dirty="0" smtClean="0">
                <a:cs typeface="Arial" panose="020B0604020202020204" pitchFamily="34" charset="0"/>
              </a:rPr>
              <a:t>350m to the brewery and open air eating at 1 Dairy Rd;</a:t>
            </a:r>
          </a:p>
          <a:p>
            <a:pPr marL="342900" indent="-342900">
              <a:buFont typeface="Arial" panose="020B0604020202020204" pitchFamily="34" charset="0"/>
              <a:buChar char="•"/>
            </a:pPr>
            <a:r>
              <a:rPr lang="en-AU" sz="2200" b="1" dirty="0" smtClean="0">
                <a:cs typeface="Arial" panose="020B0604020202020204" pitchFamily="34" charset="0"/>
              </a:rPr>
              <a:t>700m approx. to Narrabundah residences;</a:t>
            </a:r>
          </a:p>
          <a:p>
            <a:pPr marL="342900" indent="-342900">
              <a:buFont typeface="Arial" panose="020B0604020202020204" pitchFamily="34" charset="0"/>
              <a:buChar char="•"/>
            </a:pPr>
            <a:r>
              <a:rPr lang="en-AU" sz="2200" b="1" dirty="0" smtClean="0">
                <a:cs typeface="Arial" panose="020B0604020202020204" pitchFamily="34" charset="0"/>
              </a:rPr>
              <a:t>500m approx. to the Southside Village;</a:t>
            </a:r>
          </a:p>
          <a:p>
            <a:pPr marL="342900" indent="-342900">
              <a:buFont typeface="Arial" panose="020B0604020202020204" pitchFamily="34" charset="0"/>
              <a:buChar char="•"/>
            </a:pPr>
            <a:r>
              <a:rPr lang="en-AU" sz="2200" b="1" dirty="0" smtClean="0">
                <a:cs typeface="Arial" panose="020B0604020202020204" pitchFamily="34" charset="0"/>
              </a:rPr>
              <a:t>3 childcare centres within one kilometre.</a:t>
            </a:r>
          </a:p>
          <a:p>
            <a:pPr marL="342900" indent="-342900">
              <a:buFont typeface="Arial" panose="020B0604020202020204" pitchFamily="34" charset="0"/>
              <a:buChar char="•"/>
            </a:pPr>
            <a:endParaRPr lang="en-AU" sz="2200" b="1" dirty="0" smtClean="0">
              <a:cs typeface="Arial" panose="020B0604020202020204" pitchFamily="34" charset="0"/>
            </a:endParaRPr>
          </a:p>
          <a:p>
            <a:endParaRPr lang="en-AU" sz="2200" b="1" dirty="0">
              <a:cs typeface="Arial" panose="020B0604020202020204" pitchFamily="34" charset="0"/>
            </a:endParaRPr>
          </a:p>
          <a:p>
            <a:endParaRPr lang="en-AU" sz="1800" dirty="0">
              <a:latin typeface="Arial" panose="020B0604020202020204" pitchFamily="34" charset="0"/>
              <a:cs typeface="Arial" panose="020B0604020202020204" pitchFamily="34" charset="0"/>
            </a:endParaRPr>
          </a:p>
          <a:p>
            <a:endParaRPr lang="en-AU" dirty="0"/>
          </a:p>
        </p:txBody>
      </p:sp>
      <p:pic>
        <p:nvPicPr>
          <p:cNvPr id="5" name="Picture Placeholder 4" descr="http://cdn.esa.act.gov.au/wp-content/uploads/726DE8E8-C3F8-463B-A48C-1C3A7D5CCE66-e1548568761215-300x400.jpeg"/>
          <p:cNvPicPr>
            <a:picLocks noGrp="1"/>
          </p:cNvPicPr>
          <p:nvPr>
            <p:ph type="pic" idx="1"/>
          </p:nvPr>
        </p:nvPicPr>
        <p:blipFill rotWithShape="1">
          <a:blip r:embed="rId2" r:link="rId3">
            <a:extLst>
              <a:ext uri="{28A0092B-C50C-407E-A947-70E740481C1C}">
                <a14:useLocalDpi xmlns:a14="http://schemas.microsoft.com/office/drawing/2010/main" val="0"/>
              </a:ext>
            </a:extLst>
          </a:blip>
          <a:srcRect l="834" t="42112" r="-834" b="-1332"/>
          <a:stretch/>
        </p:blipFill>
        <p:spPr bwMode="auto">
          <a:xfrm>
            <a:off x="5254580" y="590843"/>
            <a:ext cx="6506011" cy="5719805"/>
          </a:xfrm>
          <a:prstGeom prst="rect">
            <a:avLst/>
          </a:prstGeom>
          <a:noFill/>
          <a:ln>
            <a:noFill/>
          </a:ln>
        </p:spPr>
      </p:pic>
    </p:spTree>
    <p:extLst>
      <p:ext uri="{BB962C8B-B14F-4D97-AF65-F5344CB8AC3E}">
        <p14:creationId xmlns:p14="http://schemas.microsoft.com/office/powerpoint/2010/main" val="413229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334C5E7-BD5E-48AC-A31C-E014360F7D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0837" y="796899"/>
            <a:ext cx="11970327" cy="6165273"/>
          </a:xfrm>
          <a:prstGeom prst="rect">
            <a:avLst/>
          </a:prstGeom>
          <a:noFill/>
          <a:ln>
            <a:noFill/>
          </a:ln>
        </p:spPr>
      </p:pic>
      <p:sp>
        <p:nvSpPr>
          <p:cNvPr id="3" name="Rectangle 2">
            <a:extLst>
              <a:ext uri="{FF2B5EF4-FFF2-40B4-BE49-F238E27FC236}">
                <a16:creationId xmlns="" xmlns:a16="http://schemas.microsoft.com/office/drawing/2014/main" id="{D04BAB22-E1E7-4BE2-B39E-1B158F649401}"/>
              </a:ext>
            </a:extLst>
          </p:cNvPr>
          <p:cNvSpPr/>
          <p:nvPr/>
        </p:nvSpPr>
        <p:spPr>
          <a:xfrm>
            <a:off x="110836" y="252861"/>
            <a:ext cx="11970328" cy="469937"/>
          </a:xfrm>
          <a:prstGeom prst="rect">
            <a:avLst/>
          </a:prstGeom>
        </p:spPr>
        <p:txBody>
          <a:bodyPr wrap="square">
            <a:spAutoFit/>
          </a:bodyPr>
          <a:lstStyle/>
          <a:p>
            <a:pPr algn="ctr">
              <a:lnSpc>
                <a:spcPct val="107000"/>
              </a:lnSpc>
              <a:spcAft>
                <a:spcPts val="800"/>
              </a:spcAft>
            </a:pPr>
            <a:r>
              <a:rPr lang="en-AU" sz="2400" dirty="0">
                <a:latin typeface="Arial Black" panose="020B0A04020102020204" pitchFamily="34" charset="0"/>
                <a:ea typeface="Calibri" panose="020F0502020204030204" pitchFamily="34" charset="0"/>
                <a:cs typeface="Times New Roman" panose="02020603050405020304" pitchFamily="18" charset="0"/>
              </a:rPr>
              <a:t>Government maps indicate adjacent wetland into the Molonglo River.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rrow: Right 3">
            <a:extLst>
              <a:ext uri="{FF2B5EF4-FFF2-40B4-BE49-F238E27FC236}">
                <a16:creationId xmlns="" xmlns:a16="http://schemas.microsoft.com/office/drawing/2014/main" id="{E0A9FF2D-8335-4DAC-8E7F-EA30DD256BA7}"/>
              </a:ext>
            </a:extLst>
          </p:cNvPr>
          <p:cNvSpPr/>
          <p:nvPr/>
        </p:nvSpPr>
        <p:spPr>
          <a:xfrm>
            <a:off x="8984974" y="5976730"/>
            <a:ext cx="2264917" cy="7669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Molonglo River</a:t>
            </a:r>
          </a:p>
        </p:txBody>
      </p:sp>
      <p:sp>
        <p:nvSpPr>
          <p:cNvPr id="5" name="Rectangle 4">
            <a:extLst>
              <a:ext uri="{FF2B5EF4-FFF2-40B4-BE49-F238E27FC236}">
                <a16:creationId xmlns="" xmlns:a16="http://schemas.microsoft.com/office/drawing/2014/main" id="{AB8B3135-6A73-4821-8EB7-878029931FAA}"/>
              </a:ext>
            </a:extLst>
          </p:cNvPr>
          <p:cNvSpPr/>
          <p:nvPr/>
        </p:nvSpPr>
        <p:spPr>
          <a:xfrm>
            <a:off x="2954216" y="2236763"/>
            <a:ext cx="3583362" cy="3600986"/>
          </a:xfrm>
          <a:prstGeom prst="rect">
            <a:avLst/>
          </a:prstGeom>
          <a:noFill/>
          <a:ln>
            <a:noFill/>
            <a:prstDash val="dash"/>
          </a:ln>
          <a:scene3d>
            <a:camera prst="orthographicFront"/>
            <a:lightRig rig="threePt" dir="t"/>
          </a:scene3d>
          <a:sp3d>
            <a:bevelT w="114300" prst="hardEdge"/>
          </a:sp3d>
        </p:spPr>
        <p:txBody>
          <a:bodyPr wrap="square" lIns="91440" tIns="45720" rIns="91440" bIns="45720">
            <a:spAutoFit/>
          </a:bodyPr>
          <a:lstStyle/>
          <a:p>
            <a:pPr algn="ctr"/>
            <a:r>
              <a:rPr lang="en-US" sz="6000" b="1" cap="none" spc="0" dirty="0">
                <a:ln w="0"/>
                <a:solidFill>
                  <a:schemeClr val="bg1"/>
                </a:solidFill>
                <a:effectLst>
                  <a:outerShdw blurRad="38100" dist="19050" dir="2700000" algn="tl" rotWithShape="0">
                    <a:schemeClr val="dk1">
                      <a:alpha val="40000"/>
                    </a:schemeClr>
                  </a:outerShdw>
                </a:effectLst>
              </a:rPr>
              <a:t>Hi Qual </a:t>
            </a:r>
          </a:p>
          <a:p>
            <a:pPr algn="ctr"/>
            <a:r>
              <a:rPr lang="en-US" sz="6000" b="1" cap="none" spc="0" dirty="0">
                <a:ln w="0"/>
                <a:solidFill>
                  <a:schemeClr val="bg1"/>
                </a:solidFill>
                <a:effectLst>
                  <a:outerShdw blurRad="38100" dist="19050" dir="2700000" algn="tl" rotWithShape="0">
                    <a:schemeClr val="dk1">
                      <a:alpha val="40000"/>
                    </a:schemeClr>
                  </a:outerShdw>
                </a:effectLst>
              </a:rPr>
              <a:t>waste hub</a:t>
            </a:r>
          </a:p>
          <a:p>
            <a:pPr algn="ctr"/>
            <a:endParaRPr lang="en-US" sz="3600" b="1" dirty="0">
              <a:ln w="0"/>
              <a:solidFill>
                <a:schemeClr val="bg1"/>
              </a:solidFill>
              <a:effectLst>
                <a:outerShdw blurRad="38100" dist="19050" dir="2700000" algn="tl" rotWithShape="0">
                  <a:schemeClr val="dk1">
                    <a:alpha val="40000"/>
                  </a:schemeClr>
                </a:outerShdw>
              </a:effectLst>
            </a:endParaRPr>
          </a:p>
          <a:p>
            <a:pPr algn="ctr"/>
            <a:r>
              <a:rPr lang="en-US" sz="3600" b="1" dirty="0">
                <a:ln w="0"/>
                <a:solidFill>
                  <a:schemeClr val="bg1"/>
                </a:solidFill>
                <a:effectLst>
                  <a:outerShdw blurRad="38100" dist="19050" dir="2700000" algn="tl" rotWithShape="0">
                    <a:schemeClr val="dk1">
                      <a:alpha val="40000"/>
                    </a:schemeClr>
                  </a:outerShdw>
                </a:effectLst>
              </a:rPr>
              <a:t>            10 hectare</a:t>
            </a:r>
          </a:p>
          <a:p>
            <a:pPr algn="ctr"/>
            <a:r>
              <a:rPr lang="en-US" sz="3600" b="1" dirty="0">
                <a:ln w="0"/>
                <a:solidFill>
                  <a:schemeClr val="bg1"/>
                </a:solidFill>
                <a:effectLst>
                  <a:outerShdw blurRad="38100" dist="19050" dir="2700000" algn="tl" rotWithShape="0">
                    <a:schemeClr val="dk1">
                      <a:alpha val="40000"/>
                    </a:schemeClr>
                  </a:outerShdw>
                </a:effectLst>
              </a:rPr>
              <a:t>       site</a:t>
            </a:r>
            <a:endParaRPr lang="en-US" sz="3600" b="1" cap="none" spc="0" dirty="0">
              <a:ln w="0"/>
              <a:solidFill>
                <a:schemeClr val="bg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 xmlns:a16="http://schemas.microsoft.com/office/drawing/2014/main" id="{0A702604-81FC-43CD-8008-E583D902C1DF}"/>
              </a:ext>
            </a:extLst>
          </p:cNvPr>
          <p:cNvSpPr/>
          <p:nvPr/>
        </p:nvSpPr>
        <p:spPr>
          <a:xfrm>
            <a:off x="7865546" y="4680097"/>
            <a:ext cx="4104781" cy="461665"/>
          </a:xfrm>
          <a:prstGeom prst="rect">
            <a:avLst/>
          </a:prstGeom>
          <a:noFill/>
        </p:spPr>
        <p:txBody>
          <a:bodyPr wrap="square" lIns="91440" tIns="45720" rIns="91440" bIns="45720">
            <a:spAutoFit/>
          </a:bodyPr>
          <a:lstStyle/>
          <a:p>
            <a:pPr algn="ctr"/>
            <a:r>
              <a:rPr lang="en-US" sz="2400" b="1" cap="none" spc="0" dirty="0">
                <a:ln w="0"/>
                <a:solidFill>
                  <a:schemeClr val="bg1"/>
                </a:solidFill>
                <a:effectLst>
                  <a:reflection blurRad="6350" stA="53000" endA="300" endPos="35500" dir="5400000" sy="-90000" algn="bl" rotWithShape="0"/>
                </a:effectLst>
              </a:rPr>
              <a:t>Water course to river</a:t>
            </a:r>
          </a:p>
        </p:txBody>
      </p:sp>
      <p:sp>
        <p:nvSpPr>
          <p:cNvPr id="8" name="Rectangle 7">
            <a:extLst>
              <a:ext uri="{FF2B5EF4-FFF2-40B4-BE49-F238E27FC236}">
                <a16:creationId xmlns="" xmlns:a16="http://schemas.microsoft.com/office/drawing/2014/main" id="{C2630BA4-0981-4192-97AA-D329E1559F91}"/>
              </a:ext>
            </a:extLst>
          </p:cNvPr>
          <p:cNvSpPr/>
          <p:nvPr/>
        </p:nvSpPr>
        <p:spPr>
          <a:xfrm>
            <a:off x="7585364" y="2008626"/>
            <a:ext cx="1810427" cy="369332"/>
          </a:xfrm>
          <a:prstGeom prst="rect">
            <a:avLst/>
          </a:prstGeom>
          <a:solidFill>
            <a:schemeClr val="bg1"/>
          </a:solidFill>
          <a:ln>
            <a:solidFill>
              <a:schemeClr val="tx1"/>
            </a:solidFill>
          </a:ln>
        </p:spPr>
        <p:txBody>
          <a:bodyPr wrap="square" lIns="91440" tIns="45720" rIns="91440" bIns="45720">
            <a:spAutoFit/>
          </a:bodyPr>
          <a:lstStyle/>
          <a:p>
            <a:pPr algn="ctr"/>
            <a:r>
              <a:rPr lang="en-US" b="0" cap="none" spc="0" dirty="0">
                <a:ln w="0"/>
                <a:effectLst>
                  <a:outerShdw blurRad="38100" dist="19050" dir="2700000" algn="tl" rotWithShape="0">
                    <a:schemeClr val="dk1">
                      <a:alpha val="40000"/>
                    </a:schemeClr>
                  </a:outerShdw>
                </a:effectLst>
              </a:rPr>
              <a:t>Fielders’ Bakery</a:t>
            </a:r>
          </a:p>
        </p:txBody>
      </p:sp>
      <p:sp>
        <p:nvSpPr>
          <p:cNvPr id="9" name="TextBox 8">
            <a:extLst>
              <a:ext uri="{FF2B5EF4-FFF2-40B4-BE49-F238E27FC236}">
                <a16:creationId xmlns="" xmlns:a16="http://schemas.microsoft.com/office/drawing/2014/main" id="{D17FF071-C64F-4510-8F4B-98C89881745B}"/>
              </a:ext>
            </a:extLst>
          </p:cNvPr>
          <p:cNvSpPr txBox="1"/>
          <p:nvPr/>
        </p:nvSpPr>
        <p:spPr>
          <a:xfrm>
            <a:off x="401781" y="796899"/>
            <a:ext cx="1052946" cy="369332"/>
          </a:xfrm>
          <a:prstGeom prst="rect">
            <a:avLst/>
          </a:prstGeom>
          <a:solidFill>
            <a:schemeClr val="bg1"/>
          </a:solidFill>
          <a:ln>
            <a:solidFill>
              <a:schemeClr val="tx1"/>
            </a:solidFill>
          </a:ln>
        </p:spPr>
        <p:txBody>
          <a:bodyPr wrap="square" rtlCol="0">
            <a:spAutoFit/>
          </a:bodyPr>
          <a:lstStyle/>
          <a:p>
            <a:r>
              <a:rPr lang="en-AU" dirty="0"/>
              <a:t>Bunnings</a:t>
            </a:r>
          </a:p>
        </p:txBody>
      </p:sp>
      <p:sp>
        <p:nvSpPr>
          <p:cNvPr id="10" name="TextBox 9">
            <a:extLst>
              <a:ext uri="{FF2B5EF4-FFF2-40B4-BE49-F238E27FC236}">
                <a16:creationId xmlns="" xmlns:a16="http://schemas.microsoft.com/office/drawing/2014/main" id="{543D2EE2-D91E-4896-98C6-D3022643FAD3}"/>
              </a:ext>
            </a:extLst>
          </p:cNvPr>
          <p:cNvSpPr txBox="1"/>
          <p:nvPr/>
        </p:nvSpPr>
        <p:spPr>
          <a:xfrm>
            <a:off x="1662545" y="1385455"/>
            <a:ext cx="1122219" cy="369332"/>
          </a:xfrm>
          <a:prstGeom prst="rect">
            <a:avLst/>
          </a:prstGeom>
          <a:solidFill>
            <a:schemeClr val="bg1"/>
          </a:solidFill>
          <a:ln>
            <a:solidFill>
              <a:schemeClr val="tx1"/>
            </a:solidFill>
          </a:ln>
        </p:spPr>
        <p:txBody>
          <a:bodyPr wrap="square" rtlCol="0">
            <a:spAutoFit/>
          </a:bodyPr>
          <a:lstStyle/>
          <a:p>
            <a:r>
              <a:rPr lang="en-AU" dirty="0" err="1"/>
              <a:t>Domayne</a:t>
            </a:r>
            <a:endParaRPr lang="en-AU" dirty="0"/>
          </a:p>
        </p:txBody>
      </p:sp>
      <p:sp>
        <p:nvSpPr>
          <p:cNvPr id="6" name="TextBox 5">
            <a:extLst>
              <a:ext uri="{FF2B5EF4-FFF2-40B4-BE49-F238E27FC236}">
                <a16:creationId xmlns="" xmlns:a16="http://schemas.microsoft.com/office/drawing/2014/main" id="{B2F983C8-BE9B-4C3D-BCB1-B3530EDB061D}"/>
              </a:ext>
            </a:extLst>
          </p:cNvPr>
          <p:cNvSpPr txBox="1"/>
          <p:nvPr/>
        </p:nvSpPr>
        <p:spPr>
          <a:xfrm>
            <a:off x="1113183" y="2120110"/>
            <a:ext cx="1245704" cy="369332"/>
          </a:xfrm>
          <a:prstGeom prst="rect">
            <a:avLst/>
          </a:prstGeom>
          <a:solidFill>
            <a:schemeClr val="bg1"/>
          </a:solidFill>
          <a:ln>
            <a:solidFill>
              <a:schemeClr val="tx1"/>
            </a:solidFill>
          </a:ln>
        </p:spPr>
        <p:txBody>
          <a:bodyPr wrap="square" rtlCol="0">
            <a:spAutoFit/>
          </a:bodyPr>
          <a:lstStyle/>
          <a:p>
            <a:r>
              <a:rPr lang="en-AU" dirty="0"/>
              <a:t>Dirty Jane’s</a:t>
            </a:r>
          </a:p>
        </p:txBody>
      </p:sp>
      <p:sp>
        <p:nvSpPr>
          <p:cNvPr id="11" name="TextBox 10">
            <a:extLst>
              <a:ext uri="{FF2B5EF4-FFF2-40B4-BE49-F238E27FC236}">
                <a16:creationId xmlns="" xmlns:a16="http://schemas.microsoft.com/office/drawing/2014/main" id="{FD9860AD-C67A-4AC2-A372-E45D4FA7906C}"/>
              </a:ext>
            </a:extLst>
          </p:cNvPr>
          <p:cNvSpPr txBox="1"/>
          <p:nvPr/>
        </p:nvSpPr>
        <p:spPr>
          <a:xfrm>
            <a:off x="4336473" y="1385455"/>
            <a:ext cx="1234334" cy="369332"/>
          </a:xfrm>
          <a:prstGeom prst="rect">
            <a:avLst/>
          </a:prstGeom>
          <a:solidFill>
            <a:schemeClr val="bg1"/>
          </a:solidFill>
          <a:ln>
            <a:solidFill>
              <a:schemeClr val="tx1"/>
            </a:solidFill>
          </a:ln>
        </p:spPr>
        <p:txBody>
          <a:bodyPr wrap="square" rtlCol="0">
            <a:spAutoFit/>
          </a:bodyPr>
          <a:lstStyle/>
          <a:p>
            <a:r>
              <a:rPr lang="en-AU" dirty="0"/>
              <a:t>Tennant St</a:t>
            </a:r>
          </a:p>
        </p:txBody>
      </p:sp>
      <p:sp>
        <p:nvSpPr>
          <p:cNvPr id="12" name="TextBox 11">
            <a:extLst>
              <a:ext uri="{FF2B5EF4-FFF2-40B4-BE49-F238E27FC236}">
                <a16:creationId xmlns="" xmlns:a16="http://schemas.microsoft.com/office/drawing/2014/main" id="{66B03B0F-BA49-4D49-8348-DB75D909E41A}"/>
              </a:ext>
            </a:extLst>
          </p:cNvPr>
          <p:cNvSpPr txBox="1"/>
          <p:nvPr/>
        </p:nvSpPr>
        <p:spPr>
          <a:xfrm>
            <a:off x="221673" y="3429000"/>
            <a:ext cx="1052946" cy="369332"/>
          </a:xfrm>
          <a:prstGeom prst="rect">
            <a:avLst/>
          </a:prstGeom>
          <a:solidFill>
            <a:schemeClr val="bg1"/>
          </a:solidFill>
          <a:ln>
            <a:solidFill>
              <a:schemeClr val="tx1"/>
            </a:solidFill>
          </a:ln>
        </p:spPr>
        <p:txBody>
          <a:bodyPr wrap="square" rtlCol="0">
            <a:spAutoFit/>
          </a:bodyPr>
          <a:lstStyle/>
          <a:p>
            <a:pPr algn="ctr"/>
            <a:r>
              <a:rPr lang="en-AU" dirty="0"/>
              <a:t>Rail line</a:t>
            </a:r>
          </a:p>
        </p:txBody>
      </p:sp>
    </p:spTree>
    <p:extLst>
      <p:ext uri="{BB962C8B-B14F-4D97-AF65-F5344CB8AC3E}">
        <p14:creationId xmlns:p14="http://schemas.microsoft.com/office/powerpoint/2010/main" val="138556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Turning waste into Processed Engineered Fuel">
            <a:extLst>
              <a:ext uri="{FF2B5EF4-FFF2-40B4-BE49-F238E27FC236}">
                <a16:creationId xmlns="" xmlns:a16="http://schemas.microsoft.com/office/drawing/2014/main" id="{9D929E10-7671-4A44-A685-D40D655B2130}"/>
              </a:ext>
            </a:extLst>
          </p:cNvPr>
          <p:cNvPicPr>
            <a:picLocks noGrp="1"/>
          </p:cNvPicPr>
          <p:nvPr>
            <p:ph type="pic" idx="1"/>
          </p:nvPr>
        </p:nvPicPr>
        <p:blipFill rotWithShape="1">
          <a:blip r:embed="rId2">
            <a:extLst>
              <a:ext uri="{28A0092B-C50C-407E-A947-70E740481C1C}">
                <a14:useLocalDpi xmlns:a14="http://schemas.microsoft.com/office/drawing/2010/main" val="0"/>
              </a:ext>
            </a:extLst>
          </a:blip>
          <a:srcRect t="5394" r="-1" b="16568"/>
          <a:stretch/>
        </p:blipFill>
        <p:spPr bwMode="auto">
          <a:xfrm>
            <a:off x="320040" y="320039"/>
            <a:ext cx="11548872" cy="4689043"/>
          </a:xfrm>
          <a:prstGeom prst="rect">
            <a:avLst/>
          </a:prstGeom>
          <a:noFill/>
        </p:spPr>
      </p:pic>
      <p:sp>
        <p:nvSpPr>
          <p:cNvPr id="12" name="Rectangle 11">
            <a:extLst>
              <a:ext uri="{FF2B5EF4-FFF2-40B4-BE49-F238E27FC236}">
                <a16:creationId xmlns="" xmlns:a16="http://schemas.microsoft.com/office/drawing/2014/main" id="{A27B6159-7734-4564-9E0F-C4BC43C36E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73D0ACF8-ACD7-4A57-ADF8-31EE1C3037D2}"/>
              </a:ext>
            </a:extLst>
          </p:cNvPr>
          <p:cNvSpPr>
            <a:spLocks noGrp="1"/>
          </p:cNvSpPr>
          <p:nvPr>
            <p:ph type="title"/>
          </p:nvPr>
        </p:nvSpPr>
        <p:spPr>
          <a:xfrm>
            <a:off x="841248" y="5009083"/>
            <a:ext cx="2889504" cy="1345997"/>
          </a:xfrm>
        </p:spPr>
        <p:txBody>
          <a:bodyPr vert="horz" lIns="91440" tIns="45720" rIns="91440" bIns="45720" rtlCol="0" anchor="ctr">
            <a:normAutofit/>
          </a:bodyPr>
          <a:lstStyle/>
          <a:p>
            <a:r>
              <a:rPr lang="en-US" sz="2600" b="1">
                <a:solidFill>
                  <a:schemeClr val="bg1"/>
                </a:solidFill>
              </a:rPr>
              <a:t>WHAT IS PEF ?</a:t>
            </a:r>
          </a:p>
        </p:txBody>
      </p:sp>
      <p:cxnSp>
        <p:nvCxnSpPr>
          <p:cNvPr id="14" name="Straight Connector 13">
            <a:extLst>
              <a:ext uri="{FF2B5EF4-FFF2-40B4-BE49-F238E27FC236}">
                <a16:creationId xmlns="" xmlns:a16="http://schemas.microsoft.com/office/drawing/2014/main" id="{E2FFB46B-05BC-4950-B18A-9593FDAE6E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 xmlns:a16="http://schemas.microsoft.com/office/drawing/2014/main" id="{9DE9EB4A-14C0-42FB-AA31-5ABC09942775}"/>
              </a:ext>
            </a:extLst>
          </p:cNvPr>
          <p:cNvSpPr>
            <a:spLocks noGrp="1"/>
          </p:cNvSpPr>
          <p:nvPr>
            <p:ph type="body" sz="half" idx="2"/>
          </p:nvPr>
        </p:nvSpPr>
        <p:spPr>
          <a:xfrm>
            <a:off x="4379976" y="5009083"/>
            <a:ext cx="6976872" cy="1345997"/>
          </a:xfrm>
        </p:spPr>
        <p:txBody>
          <a:bodyPr vert="horz" lIns="91440" tIns="45720" rIns="91440" bIns="45720" rtlCol="0" anchor="ctr">
            <a:normAutofit lnSpcReduction="10000"/>
          </a:bodyPr>
          <a:lstStyle/>
          <a:p>
            <a:pPr indent="-228600">
              <a:buFont typeface="Arial" panose="020B0604020202020204" pitchFamily="34" charset="0"/>
              <a:buChar char="•"/>
            </a:pPr>
            <a:r>
              <a:rPr lang="en-US" sz="1400" b="1" dirty="0">
                <a:solidFill>
                  <a:schemeClr val="bg1"/>
                </a:solidFill>
              </a:rPr>
              <a:t>Processed engineered fuel </a:t>
            </a:r>
            <a:r>
              <a:rPr lang="en-US" sz="1400" dirty="0">
                <a:solidFill>
                  <a:schemeClr val="bg1"/>
                </a:solidFill>
              </a:rPr>
              <a:t>production is just one of the 9 or so processes to be undertaken on the Tennant St site. </a:t>
            </a:r>
            <a:r>
              <a:rPr lang="en-US" sz="1400" dirty="0" smtClean="0">
                <a:solidFill>
                  <a:schemeClr val="bg1"/>
                </a:solidFill>
              </a:rPr>
              <a:t>Associated heavy vehicle movements just for PEF operations will be increased by 160,000 per year throughout Fyshwick</a:t>
            </a:r>
            <a:endParaRPr lang="en-US" sz="1400" dirty="0">
              <a:solidFill>
                <a:schemeClr val="bg1"/>
              </a:solidFill>
            </a:endParaRPr>
          </a:p>
          <a:p>
            <a:pPr indent="-228600">
              <a:buFont typeface="Arial" panose="020B0604020202020204" pitchFamily="34" charset="0"/>
              <a:buChar char="•"/>
            </a:pPr>
            <a:r>
              <a:rPr lang="en-US" sz="1400" dirty="0">
                <a:solidFill>
                  <a:schemeClr val="bg1"/>
                </a:solidFill>
              </a:rPr>
              <a:t>The dry waste of unknown content and from unknown source is </a:t>
            </a:r>
            <a:r>
              <a:rPr lang="en-US" sz="1400" dirty="0" err="1">
                <a:solidFill>
                  <a:schemeClr val="bg1"/>
                </a:solidFill>
              </a:rPr>
              <a:t>pelletised</a:t>
            </a:r>
            <a:r>
              <a:rPr lang="en-US" sz="1400" dirty="0">
                <a:solidFill>
                  <a:schemeClr val="bg1"/>
                </a:solidFill>
              </a:rPr>
              <a:t> for export to be incinerated in cement production, power stations or waste to energy facilities. The  Tennant St factory is intended to become the largest PEF producer in Australia.</a:t>
            </a:r>
          </a:p>
        </p:txBody>
      </p:sp>
    </p:spTree>
    <p:extLst>
      <p:ext uri="{BB962C8B-B14F-4D97-AF65-F5344CB8AC3E}">
        <p14:creationId xmlns:p14="http://schemas.microsoft.com/office/powerpoint/2010/main" val="7365406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 xmlns:a16="http://schemas.microsoft.com/office/drawing/2014/main" id="{6D58AFF3-500F-404F-8741-34BC768EE728}"/>
              </a:ext>
            </a:extLst>
          </p:cNvPr>
          <p:cNvPicPr>
            <a:picLocks noGrp="1"/>
          </p:cNvPicPr>
          <p:nvPr>
            <p:ph type="pic" idx="1"/>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p:spPr>
      </p:pic>
      <p:sp>
        <p:nvSpPr>
          <p:cNvPr id="10" name="Rectangle 9">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1A22931-C76F-4423-AA98-DFE0E47AB204}"/>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r>
              <a:rPr lang="en-US" sz="2400" dirty="0">
                <a:solidFill>
                  <a:schemeClr val="tx1">
                    <a:lumMod val="85000"/>
                    <a:lumOff val="15000"/>
                  </a:schemeClr>
                </a:solidFill>
              </a:rPr>
              <a:t>Federal Minister for the Environment at Wetherill Park with the PEF waste in the background. </a:t>
            </a:r>
            <a:r>
              <a:rPr lang="en-US" sz="2400" dirty="0" err="1">
                <a:solidFill>
                  <a:schemeClr val="tx1">
                    <a:lumMod val="85000"/>
                    <a:lumOff val="15000"/>
                  </a:schemeClr>
                </a:solidFill>
              </a:rPr>
              <a:t>Fyshwick</a:t>
            </a:r>
            <a:r>
              <a:rPr lang="en-US" sz="2400" dirty="0">
                <a:solidFill>
                  <a:schemeClr val="tx1">
                    <a:lumMod val="85000"/>
                    <a:lumOff val="15000"/>
                  </a:schemeClr>
                </a:solidFill>
              </a:rPr>
              <a:t> will be larger and the additional processes involve a range of waste streams trucked in.</a:t>
            </a:r>
          </a:p>
        </p:txBody>
      </p:sp>
      <p:cxnSp>
        <p:nvCxnSpPr>
          <p:cNvPr id="12" name="Straight Connector 11">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13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B4914-EA3D-4A29-B5F9-D60631465585}"/>
              </a:ext>
            </a:extLst>
          </p:cNvPr>
          <p:cNvSpPr>
            <a:spLocks noGrp="1"/>
          </p:cNvSpPr>
          <p:nvPr>
            <p:ph type="title"/>
          </p:nvPr>
        </p:nvSpPr>
        <p:spPr/>
        <p:txBody>
          <a:bodyPr/>
          <a:lstStyle/>
          <a:p>
            <a:r>
              <a:rPr lang="en-AU" b="1" dirty="0">
                <a:latin typeface="Arial Black" panose="020B0A04020102020204" pitchFamily="34" charset="0"/>
              </a:rPr>
              <a:t>PROCESSED ENGINEERED FUEL </a:t>
            </a:r>
          </a:p>
        </p:txBody>
      </p:sp>
      <p:sp>
        <p:nvSpPr>
          <p:cNvPr id="4" name="Text Placeholder 3">
            <a:extLst>
              <a:ext uri="{FF2B5EF4-FFF2-40B4-BE49-F238E27FC236}">
                <a16:creationId xmlns="" xmlns:a16="http://schemas.microsoft.com/office/drawing/2014/main" id="{F896E04B-C7CB-425D-A820-06B097FF02E1}"/>
              </a:ext>
            </a:extLst>
          </p:cNvPr>
          <p:cNvSpPr>
            <a:spLocks noGrp="1"/>
          </p:cNvSpPr>
          <p:nvPr>
            <p:ph type="body" sz="half" idx="2"/>
          </p:nvPr>
        </p:nvSpPr>
        <p:spPr>
          <a:xfrm>
            <a:off x="839788" y="2057399"/>
            <a:ext cx="3932237" cy="4160519"/>
          </a:xfrm>
        </p:spPr>
        <p:txBody>
          <a:bodyPr>
            <a:normAutofit lnSpcReduction="10000"/>
          </a:bodyPr>
          <a:lstStyle/>
          <a:p>
            <a:r>
              <a:rPr lang="en-AU" sz="1800" dirty="0">
                <a:latin typeface="Arial" panose="020B0604020202020204" pitchFamily="34" charset="0"/>
                <a:cs typeface="Arial" panose="020B0604020202020204" pitchFamily="34" charset="0"/>
              </a:rPr>
              <a:t>The ACT’s recent Policy on Waste to Energy allows the production of PEF for incineration elsewhere.</a:t>
            </a:r>
          </a:p>
          <a:p>
            <a:endParaRPr lang="en-AU" sz="1800" dirty="0">
              <a:solidFill>
                <a:srgbClr val="000000"/>
              </a:solidFill>
              <a:latin typeface="Arial" panose="020B0604020202020204" pitchFamily="34" charset="0"/>
              <a:ea typeface="Calibri" panose="020F0502020204030204" pitchFamily="34" charset="0"/>
            </a:endParaRPr>
          </a:p>
          <a:p>
            <a:r>
              <a:rPr lang="en-AU" sz="1800" dirty="0">
                <a:solidFill>
                  <a:srgbClr val="000000"/>
                </a:solidFill>
                <a:latin typeface="Arial" panose="020B0604020202020204" pitchFamily="34" charset="0"/>
                <a:ea typeface="Calibri" panose="020F0502020204030204" pitchFamily="34" charset="0"/>
              </a:rPr>
              <a:t>At Wetherill Park 2</a:t>
            </a:r>
            <a:r>
              <a:rPr lang="en-AU" sz="1800" dirty="0">
                <a:solidFill>
                  <a:srgbClr val="000000"/>
                </a:solidFill>
                <a:effectLst/>
                <a:latin typeface="Arial" panose="020B0604020202020204" pitchFamily="34" charset="0"/>
                <a:ea typeface="Calibri" panose="020F0502020204030204" pitchFamily="34" charset="0"/>
              </a:rPr>
              <a:t>00,000 tonnes of dry commercial and industrial and mixed construction and demolition waste produces around 150,000 tonnes each year for burning in cement production.</a:t>
            </a:r>
          </a:p>
          <a:p>
            <a:endParaRPr lang="en-AU" sz="1800" dirty="0">
              <a:solidFill>
                <a:srgbClr val="000000"/>
              </a:solidFill>
              <a:latin typeface="Arial" panose="020B0604020202020204" pitchFamily="34" charset="0"/>
            </a:endParaRPr>
          </a:p>
          <a:p>
            <a:r>
              <a:rPr lang="en-AU" sz="1800" dirty="0">
                <a:solidFill>
                  <a:srgbClr val="000000"/>
                </a:solidFill>
                <a:latin typeface="Arial" panose="020B0604020202020204" pitchFamily="34" charset="0"/>
              </a:rPr>
              <a:t>At Tennant St the waste received for PEF production appears to add up to 450,000 tonnes per annum making this factory by far the largest in Australia.</a:t>
            </a:r>
            <a:endParaRPr lang="en-AU" dirty="0"/>
          </a:p>
        </p:txBody>
      </p:sp>
      <p:pic>
        <p:nvPicPr>
          <p:cNvPr id="5" name="Picture Placeholder 4">
            <a:extLst>
              <a:ext uri="{FF2B5EF4-FFF2-40B4-BE49-F238E27FC236}">
                <a16:creationId xmlns="" xmlns:a16="http://schemas.microsoft.com/office/drawing/2014/main" id="{056A3AC2-F109-41B3-8EE2-17DBC48A89F7}"/>
              </a:ext>
            </a:extLst>
          </p:cNvPr>
          <p:cNvPicPr>
            <a:picLocks noGrp="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bwMode="auto">
          <a:xfrm>
            <a:off x="5050302" y="457200"/>
            <a:ext cx="6301910" cy="5760719"/>
          </a:xfrm>
          <a:prstGeom prst="rect">
            <a:avLst/>
          </a:prstGeom>
          <a:noFill/>
          <a:ln>
            <a:noFill/>
          </a:ln>
        </p:spPr>
      </p:pic>
    </p:spTree>
    <p:extLst>
      <p:ext uri="{BB962C8B-B14F-4D97-AF65-F5344CB8AC3E}">
        <p14:creationId xmlns:p14="http://schemas.microsoft.com/office/powerpoint/2010/main" val="2886522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646</Words>
  <Application>Microsoft Macintosh PowerPoint</Application>
  <PresentationFormat>Custom</PresentationFormat>
  <Paragraphs>69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         ACCESS RECYCLING Zato GF-4000 shredder</vt:lpstr>
      <vt:lpstr>PowerPoint Presentation</vt:lpstr>
      <vt:lpstr>Fires in metal recycling/processing facilities are common</vt:lpstr>
      <vt:lpstr>PowerPoint Presentation</vt:lpstr>
      <vt:lpstr>WHAT IS PEF ?</vt:lpstr>
      <vt:lpstr>Federal Minister for the Environment at Wetherill Park with the PEF waste in the background. Fyshwick will be larger and the additional processes involve a range of waste streams trucked in.</vt:lpstr>
      <vt:lpstr>PROCESSED ENGINEERED FUEL </vt:lpstr>
      <vt:lpstr>WHAT CAN WE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moore</dc:creator>
  <cp:lastModifiedBy>Bronwyn Shirlee</cp:lastModifiedBy>
  <cp:revision>12</cp:revision>
  <dcterms:created xsi:type="dcterms:W3CDTF">2020-07-12T06:11:44Z</dcterms:created>
  <dcterms:modified xsi:type="dcterms:W3CDTF">2020-08-08T08:21:12Z</dcterms:modified>
</cp:coreProperties>
</file>